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0" r:id="rId6"/>
    <p:sldId id="331" r:id="rId7"/>
    <p:sldId id="332" r:id="rId8"/>
    <p:sldId id="298" r:id="rId9"/>
    <p:sldId id="262" r:id="rId10"/>
    <p:sldId id="33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18" autoAdjust="0"/>
    <p:restoredTop sz="85174"/>
  </p:normalViewPr>
  <p:slideViewPr>
    <p:cSldViewPr snapToGrid="0" snapToObjects="1">
      <p:cViewPr varScale="1">
        <p:scale>
          <a:sx n="83" d="100"/>
          <a:sy n="83" d="100"/>
        </p:scale>
        <p:origin x="22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silvia5/Coursera-Capstone/blob/main/jupyter-labs-eda-dataviz.ipynb.jupyterlite.ipynb" TargetMode="Externa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ilvia5/Coursera-Capstone/blob/main/Jupyter-Labs_EDA-SQL_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ilvia5/Coursera-Capstone/blob/main/Jupyter-Labs_EDA-SQL_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ilvia5/Coursera-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ilvia5/Coursera-Capstone/blob/main/SpaceX_Machine_Learning_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&lt;Silvia Chan&gt;</a:t>
            </a:r>
          </a:p>
          <a:p>
            <a:r>
              <a:rPr lang="en-US" dirty="0">
                <a:solidFill>
                  <a:schemeClr val="bg2"/>
                </a:solidFill>
                <a:latin typeface="Abadi" panose="020B0604020104020204" pitchFamily="34" charset="0"/>
                <a:ea typeface="SF Pro" pitchFamily="2" charset="0"/>
                <a:cs typeface="SF Pro" pitchFamily="2" charset="0"/>
              </a:rPr>
              <a:t>&lt;2/10/2024&gt;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121503" cy="4351338"/>
          </a:xfrm>
          <a:prstGeom prst="rect">
            <a:avLst/>
          </a:prstGeom>
        </p:spPr>
        <p:txBody>
          <a:bodyPr/>
          <a:lstStyle/>
          <a:p>
            <a:r>
              <a:rPr lang="en-US" dirty="0"/>
              <a:t>Data analysis:</a:t>
            </a:r>
          </a:p>
          <a:p>
            <a:pPr lvl="1"/>
            <a:r>
              <a:rPr lang="en-US" dirty="0"/>
              <a:t>% of missing values</a:t>
            </a:r>
          </a:p>
          <a:p>
            <a:pPr lvl="1"/>
            <a:r>
              <a:rPr lang="en-US" dirty="0"/>
              <a:t># of launches</a:t>
            </a:r>
          </a:p>
          <a:p>
            <a:pPr lvl="1"/>
            <a:r>
              <a:rPr lang="en-US" dirty="0"/>
              <a:t># of used orbit</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3" name="Content Placeholder 4">
            <a:extLst>
              <a:ext uri="{FF2B5EF4-FFF2-40B4-BE49-F238E27FC236}">
                <a16:creationId xmlns:a16="http://schemas.microsoft.com/office/drawing/2014/main" id="{5001634E-A2D4-03B8-91E7-8180C54FB271}"/>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6" name="Picture 5">
            <a:extLst>
              <a:ext uri="{FF2B5EF4-FFF2-40B4-BE49-F238E27FC236}">
                <a16:creationId xmlns:a16="http://schemas.microsoft.com/office/drawing/2014/main" id="{0FA7D16E-75E3-885B-E010-1E4E66D67721}"/>
              </a:ext>
            </a:extLst>
          </p:cNvPr>
          <p:cNvPicPr>
            <a:picLocks noChangeAspect="1"/>
          </p:cNvPicPr>
          <p:nvPr/>
        </p:nvPicPr>
        <p:blipFill>
          <a:blip r:embed="rId3"/>
          <a:stretch>
            <a:fillRect/>
          </a:stretch>
        </p:blipFill>
        <p:spPr>
          <a:xfrm>
            <a:off x="6096000" y="2024856"/>
            <a:ext cx="4562475" cy="3952875"/>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pic>
        <p:nvPicPr>
          <p:cNvPr id="6" name="Content Placeholder 5">
            <a:extLst>
              <a:ext uri="{FF2B5EF4-FFF2-40B4-BE49-F238E27FC236}">
                <a16:creationId xmlns:a16="http://schemas.microsoft.com/office/drawing/2014/main" id="{CFE11507-F91E-6B16-827E-EA0B427C7736}"/>
              </a:ext>
            </a:extLst>
          </p:cNvPr>
          <p:cNvPicPr>
            <a:picLocks noGrp="1" noChangeAspect="1"/>
          </p:cNvPicPr>
          <p:nvPr>
            <p:ph idx="4294967295"/>
          </p:nvPr>
        </p:nvPicPr>
        <p:blipFill>
          <a:blip r:embed="rId3"/>
          <a:stretch>
            <a:fillRect/>
          </a:stretch>
        </p:blipFill>
        <p:spPr>
          <a:xfrm>
            <a:off x="6487226" y="1694756"/>
            <a:ext cx="5304819" cy="3468487"/>
          </a:xfrm>
          <a:prstGeom prst="rect">
            <a:avLst/>
          </a:prstGeom>
        </p:spPr>
      </p:pic>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8" name="Picture 7">
            <a:extLst>
              <a:ext uri="{FF2B5EF4-FFF2-40B4-BE49-F238E27FC236}">
                <a16:creationId xmlns:a16="http://schemas.microsoft.com/office/drawing/2014/main" id="{A18BFF7F-B60E-D98B-583E-AD5C3F3134E6}"/>
              </a:ext>
            </a:extLst>
          </p:cNvPr>
          <p:cNvPicPr>
            <a:picLocks noChangeAspect="1"/>
          </p:cNvPicPr>
          <p:nvPr/>
        </p:nvPicPr>
        <p:blipFill>
          <a:blip r:embed="rId4"/>
          <a:stretch>
            <a:fillRect/>
          </a:stretch>
        </p:blipFill>
        <p:spPr>
          <a:xfrm>
            <a:off x="284236" y="4483317"/>
            <a:ext cx="5743575" cy="1743075"/>
          </a:xfrm>
          <a:prstGeom prst="rect">
            <a:avLst/>
          </a:prstGeom>
        </p:spPr>
      </p:pic>
      <p:sp>
        <p:nvSpPr>
          <p:cNvPr id="11" name="Content Placeholder 4">
            <a:extLst>
              <a:ext uri="{FF2B5EF4-FFF2-40B4-BE49-F238E27FC236}">
                <a16:creationId xmlns:a16="http://schemas.microsoft.com/office/drawing/2014/main" id="{922915E0-E52A-C7AB-3E0A-0BE9C86D3429}"/>
              </a:ext>
            </a:extLst>
          </p:cNvPr>
          <p:cNvSpPr txBox="1">
            <a:spLocks/>
          </p:cNvSpPr>
          <p:nvPr/>
        </p:nvSpPr>
        <p:spPr>
          <a:xfrm>
            <a:off x="770012" y="1825625"/>
            <a:ext cx="5325988" cy="221180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Data visualization of the relationship of flight # vs. launch site; payload vs. launch site</a:t>
            </a:r>
          </a:p>
          <a:p>
            <a:r>
              <a:rPr lang="en-US" sz="1600" dirty="0">
                <a:hlinkClick r:id="rId5"/>
              </a:rPr>
              <a:t>https://github.com/silvia5/Coursera-Capstone/blob/main/jupyter-labs-eda-dataviz.ipynb.jupyterlite.ipynb</a:t>
            </a:r>
            <a:endParaRPr lang="en-US" sz="1600" dirty="0"/>
          </a:p>
          <a:p>
            <a:endParaRPr lang="en-US"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a:t>
            </a:r>
          </a:p>
          <a:p>
            <a:pPr lvl="1">
              <a:lnSpc>
                <a:spcPct val="100000"/>
              </a:lnSpc>
              <a:spcBef>
                <a:spcPts val="1400"/>
              </a:spcBef>
            </a:pPr>
            <a:r>
              <a:rPr lang="en-US" sz="1800" dirty="0">
                <a:solidFill>
                  <a:schemeClr val="accent3">
                    <a:lumMod val="25000"/>
                  </a:schemeClr>
                </a:solidFill>
                <a:latin typeface="Abadi"/>
              </a:rPr>
              <a:t>Names of launch sites</a:t>
            </a:r>
          </a:p>
          <a:p>
            <a:pPr lvl="1">
              <a:lnSpc>
                <a:spcPct val="100000"/>
              </a:lnSpc>
              <a:spcBef>
                <a:spcPts val="1400"/>
              </a:spcBef>
            </a:pPr>
            <a:r>
              <a:rPr lang="en-US" sz="1800" dirty="0">
                <a:solidFill>
                  <a:schemeClr val="accent3">
                    <a:lumMod val="25000"/>
                  </a:schemeClr>
                </a:solidFill>
                <a:latin typeface="Abadi"/>
              </a:rPr>
              <a:t>Total mass by boosters from NASA</a:t>
            </a:r>
          </a:p>
          <a:p>
            <a:pPr lvl="1">
              <a:lnSpc>
                <a:spcPct val="100000"/>
              </a:lnSpc>
              <a:spcBef>
                <a:spcPts val="1400"/>
              </a:spcBef>
            </a:pPr>
            <a:r>
              <a:rPr lang="en-US" sz="1800" dirty="0">
                <a:solidFill>
                  <a:schemeClr val="accent3">
                    <a:lumMod val="25000"/>
                  </a:schemeClr>
                </a:solidFill>
                <a:latin typeface="Abadi"/>
              </a:rPr>
              <a:t>Average payload mass F9 v 1.1</a:t>
            </a:r>
          </a:p>
          <a:p>
            <a:pPr lvl="1">
              <a:lnSpc>
                <a:spcPct val="100000"/>
              </a:lnSpc>
              <a:spcBef>
                <a:spcPts val="1400"/>
              </a:spcBef>
            </a:pPr>
            <a:r>
              <a:rPr lang="en-US" sz="1800" dirty="0">
                <a:solidFill>
                  <a:schemeClr val="accent3">
                    <a:lumMod val="25000"/>
                  </a:schemeClr>
                </a:solidFill>
                <a:latin typeface="Abadi"/>
              </a:rPr>
              <a:t>Total # of mission out comes</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3"/>
              </a:rPr>
              <a:t>https://github.com/silvia5/Coursera-Capstone/blob/main/Jupyter-Labs_EDA-SQL_Coursera_Sqllite.ipynb</a:t>
            </a:r>
            <a:endParaRPr lang="en-US" sz="18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000" dirty="0">
                <a:latin typeface="Abadi" panose="020B0604020104020204" pitchFamily="34" charset="0"/>
              </a:rPr>
              <a:t>Marked all launch sites and added map objects of launches for each site on the folium map. </a:t>
            </a:r>
          </a:p>
          <a:p>
            <a:pPr>
              <a:lnSpc>
                <a:spcPct val="100000"/>
              </a:lnSpc>
              <a:spcBef>
                <a:spcPts val="1400"/>
              </a:spcBef>
            </a:pPr>
            <a:r>
              <a:rPr lang="en-US" sz="2000" dirty="0">
                <a:latin typeface="Abadi" panose="020B0604020104020204" pitchFamily="34" charset="0"/>
              </a:rPr>
              <a:t>Assigned the feature launch outcomes (failure or success) to class 0 and 1.i.e., 0 for failure, and 1 for success. </a:t>
            </a:r>
          </a:p>
          <a:p>
            <a:pPr>
              <a:lnSpc>
                <a:spcPct val="100000"/>
              </a:lnSpc>
              <a:spcBef>
                <a:spcPts val="1400"/>
              </a:spcBef>
            </a:pPr>
            <a:r>
              <a:rPr lang="en-US" sz="2000" dirty="0">
                <a:latin typeface="Abadi" panose="020B0604020104020204" pitchFamily="34" charset="0"/>
              </a:rPr>
              <a:t>Used the color-labeled marker clusters, we identified which launch sites have relatively high success rate. </a:t>
            </a:r>
          </a:p>
          <a:p>
            <a:pPr>
              <a:lnSpc>
                <a:spcPct val="100000"/>
              </a:lnSpc>
              <a:spcBef>
                <a:spcPts val="1400"/>
              </a:spcBef>
            </a:pPr>
            <a:r>
              <a:rPr lang="en-US" sz="2000" dirty="0">
                <a:latin typeface="Abadi" panose="020B0604020104020204" pitchFamily="34" charset="0"/>
              </a:rPr>
              <a:t>Calculated the distances between a launch site to its proximities. </a:t>
            </a:r>
          </a:p>
          <a:p>
            <a:pPr>
              <a:lnSpc>
                <a:spcPct val="100000"/>
              </a:lnSpc>
              <a:spcBef>
                <a:spcPts val="1400"/>
              </a:spcBef>
            </a:pPr>
            <a:endParaRPr lang="en-US" sz="1600" dirty="0"/>
          </a:p>
          <a:p>
            <a:pPr>
              <a:lnSpc>
                <a:spcPct val="100000"/>
              </a:lnSpc>
              <a:spcBef>
                <a:spcPts val="1400"/>
              </a:spcBef>
            </a:pPr>
            <a:endParaRPr lang="en-US" sz="1600" dirty="0"/>
          </a:p>
          <a:p>
            <a:pPr>
              <a:lnSpc>
                <a:spcPct val="100000"/>
              </a:lnSpc>
              <a:spcBef>
                <a:spcPts val="1400"/>
              </a:spcBef>
            </a:pPr>
            <a:r>
              <a:rPr lang="en-US" dirty="0">
                <a:hlinkClick r:id="rId3"/>
              </a:rPr>
              <a:t>https://github.com/silvia5/Coursera-Capstone/blob/main/Jupyter-Labs_EDA-SQL_Coursera_Sqllite.ipynb</a:t>
            </a: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Pie chart with total launches</a:t>
            </a:r>
          </a:p>
          <a:p>
            <a:pPr>
              <a:lnSpc>
                <a:spcPct val="100000"/>
              </a:lnSpc>
              <a:spcBef>
                <a:spcPts val="1400"/>
              </a:spcBef>
            </a:pPr>
            <a:r>
              <a:rPr lang="en-US" sz="2200" dirty="0">
                <a:solidFill>
                  <a:schemeClr val="accent3">
                    <a:lumMod val="25000"/>
                  </a:schemeClr>
                </a:solidFill>
                <a:latin typeface="Abadi" panose="020B0604020104020204" pitchFamily="34" charset="0"/>
              </a:rPr>
              <a:t>Scatter graph with outcome and payload mass(kg) of different booster</a:t>
            </a:r>
          </a:p>
          <a:p>
            <a:r>
              <a:rPr lang="en-US" dirty="0">
                <a:hlinkClick r:id="rId3"/>
              </a:rPr>
              <a:t>https://github.com/silvia5/Coursera-Capstone/blob/main/spacex_dash_app.py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Used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pd, split the data</a:t>
            </a:r>
          </a:p>
          <a:p>
            <a:pPr>
              <a:lnSpc>
                <a:spcPct val="100000"/>
              </a:lnSpc>
              <a:spcBef>
                <a:spcPts val="1400"/>
              </a:spcBef>
            </a:pPr>
            <a:r>
              <a:rPr lang="en-US" sz="2200" dirty="0">
                <a:solidFill>
                  <a:schemeClr val="accent3">
                    <a:lumMod val="25000"/>
                  </a:schemeClr>
                </a:solidFill>
                <a:latin typeface="Abadi" panose="020B0604020104020204" pitchFamily="34" charset="0"/>
              </a:rPr>
              <a:t>ML models using </a:t>
            </a:r>
            <a:r>
              <a:rPr lang="en-US" sz="2200" dirty="0" err="1">
                <a:solidFill>
                  <a:schemeClr val="accent3">
                    <a:lumMod val="25000"/>
                  </a:schemeClr>
                </a:solidFill>
                <a:latin typeface="Abadi" panose="020B0604020104020204" pitchFamily="34" charset="0"/>
              </a:rPr>
              <a:t>GridSearchCV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Algo tunning to improve models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https://github.com/silvia5/Coursera-Capstone/blob/main/SpaceX_Machine_Learning_Prediction.ipynb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analysis demo</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7" name="Content Placeholder 2">
            <a:extLst>
              <a:ext uri="{FF2B5EF4-FFF2-40B4-BE49-F238E27FC236}">
                <a16:creationId xmlns:a16="http://schemas.microsoft.com/office/drawing/2014/main" id="{FC35242E-D9F3-C7A7-EFD6-B01E86B3824A}"/>
              </a:ext>
            </a:extLst>
          </p:cNvPr>
          <p:cNvSpPr txBox="1">
            <a:spLocks/>
          </p:cNvSpPr>
          <p:nvPr/>
        </p:nvSpPr>
        <p:spPr>
          <a:xfrm>
            <a:off x="770010" y="2069757"/>
            <a:ext cx="4561645"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larger flight amount at launch site, higher the success rate at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9" name="Picture 8">
            <a:extLst>
              <a:ext uri="{FF2B5EF4-FFF2-40B4-BE49-F238E27FC236}">
                <a16:creationId xmlns:a16="http://schemas.microsoft.com/office/drawing/2014/main" id="{34C08568-7147-9B37-7E2C-C4FD977EDDCC}"/>
              </a:ext>
            </a:extLst>
          </p:cNvPr>
          <p:cNvPicPr>
            <a:picLocks noChangeAspect="1"/>
          </p:cNvPicPr>
          <p:nvPr/>
        </p:nvPicPr>
        <p:blipFill>
          <a:blip r:embed="rId3"/>
          <a:stretch>
            <a:fillRect/>
          </a:stretch>
        </p:blipFill>
        <p:spPr>
          <a:xfrm>
            <a:off x="5102213" y="2019876"/>
            <a:ext cx="6183398" cy="4005697"/>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703516"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larger payload mass for CCAFS SLC 40, higher the success rate for the rocket</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1C1FA806-0532-87C9-1678-BCF84DB096FB}"/>
              </a:ext>
            </a:extLst>
          </p:cNvPr>
          <p:cNvPicPr>
            <a:picLocks noChangeAspect="1"/>
          </p:cNvPicPr>
          <p:nvPr/>
        </p:nvPicPr>
        <p:blipFill>
          <a:blip r:embed="rId3"/>
          <a:stretch>
            <a:fillRect/>
          </a:stretch>
        </p:blipFill>
        <p:spPr>
          <a:xfrm>
            <a:off x="4525109" y="1491189"/>
            <a:ext cx="6386731" cy="460272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8AA61EED-94BF-23EF-8286-20490D18325A}"/>
              </a:ext>
            </a:extLst>
          </p:cNvPr>
          <p:cNvSpPr txBox="1">
            <a:spLocks/>
          </p:cNvSpPr>
          <p:nvPr/>
        </p:nvSpPr>
        <p:spPr>
          <a:xfrm>
            <a:off x="770011" y="2069757"/>
            <a:ext cx="3703516"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Flight #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LEO – success relate to # of flights </a:t>
            </a:r>
          </a:p>
          <a:p>
            <a:pPr>
              <a:lnSpc>
                <a:spcPct val="100000"/>
              </a:lnSpc>
              <a:spcBef>
                <a:spcPts val="1400"/>
              </a:spcBef>
            </a:pPr>
            <a:r>
              <a:rPr lang="en-US" sz="2200" dirty="0">
                <a:solidFill>
                  <a:schemeClr val="accent3">
                    <a:lumMod val="25000"/>
                  </a:schemeClr>
                </a:solidFill>
                <a:latin typeface="Abadi" panose="020B0604020104020204" pitchFamily="34" charset="0"/>
              </a:rPr>
              <a:t>GTO – no relation between flights and orbit</a:t>
            </a:r>
          </a:p>
        </p:txBody>
      </p:sp>
      <p:pic>
        <p:nvPicPr>
          <p:cNvPr id="7" name="Picture 6">
            <a:extLst>
              <a:ext uri="{FF2B5EF4-FFF2-40B4-BE49-F238E27FC236}">
                <a16:creationId xmlns:a16="http://schemas.microsoft.com/office/drawing/2014/main" id="{DA443DC2-5E4C-D392-08BB-580256359690}"/>
              </a:ext>
            </a:extLst>
          </p:cNvPr>
          <p:cNvPicPr>
            <a:picLocks noChangeAspect="1"/>
          </p:cNvPicPr>
          <p:nvPr/>
        </p:nvPicPr>
        <p:blipFill>
          <a:blip r:embed="rId3"/>
          <a:stretch>
            <a:fillRect/>
          </a:stretch>
        </p:blipFill>
        <p:spPr>
          <a:xfrm>
            <a:off x="4738928" y="2116686"/>
            <a:ext cx="5631988" cy="3908887"/>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Heavy payloads, more successful for PO, LEO, ISS orbits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4FE7998A-2F5B-BAB9-B993-455F6049B8EF}"/>
              </a:ext>
            </a:extLst>
          </p:cNvPr>
          <p:cNvPicPr>
            <a:picLocks noChangeAspect="1"/>
          </p:cNvPicPr>
          <p:nvPr/>
        </p:nvPicPr>
        <p:blipFill>
          <a:blip r:embed="rId3"/>
          <a:stretch>
            <a:fillRect/>
          </a:stretch>
        </p:blipFill>
        <p:spPr>
          <a:xfrm>
            <a:off x="4439433" y="1981840"/>
            <a:ext cx="5849249" cy="398741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Success rate start increase from 2013 until 2020</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CA9D29B4-BDD6-16D9-FA3B-BD06CDF42C30}"/>
              </a:ext>
            </a:extLst>
          </p:cNvPr>
          <p:cNvPicPr>
            <a:picLocks noChangeAspect="1"/>
          </p:cNvPicPr>
          <p:nvPr/>
        </p:nvPicPr>
        <p:blipFill>
          <a:blip r:embed="rId3"/>
          <a:stretch>
            <a:fillRect/>
          </a:stretch>
        </p:blipFill>
        <p:spPr>
          <a:xfrm>
            <a:off x="4420021" y="2069757"/>
            <a:ext cx="5910692" cy="406668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320694"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Distinct for launch site names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7B2DB8F6-8916-E870-E499-AA823FAA7089}"/>
              </a:ext>
            </a:extLst>
          </p:cNvPr>
          <p:cNvPicPr>
            <a:picLocks noChangeAspect="1"/>
          </p:cNvPicPr>
          <p:nvPr/>
        </p:nvPicPr>
        <p:blipFill>
          <a:blip r:embed="rId3"/>
          <a:stretch>
            <a:fillRect/>
          </a:stretch>
        </p:blipFill>
        <p:spPr>
          <a:xfrm>
            <a:off x="909758" y="2778097"/>
            <a:ext cx="5543852" cy="313665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D2AF5BC3-0F82-EFAB-ADD2-9B099922B283}"/>
              </a:ext>
            </a:extLst>
          </p:cNvPr>
          <p:cNvPicPr>
            <a:picLocks noChangeAspect="1"/>
          </p:cNvPicPr>
          <p:nvPr/>
        </p:nvPicPr>
        <p:blipFill>
          <a:blip r:embed="rId3"/>
          <a:stretch>
            <a:fillRect/>
          </a:stretch>
        </p:blipFill>
        <p:spPr>
          <a:xfrm>
            <a:off x="0" y="1306286"/>
            <a:ext cx="11285611" cy="4719287"/>
          </a:xfrm>
          <a:prstGeom prst="rect">
            <a:avLst/>
          </a:prstGeom>
        </p:spPr>
      </p:pic>
      <p:sp>
        <p:nvSpPr>
          <p:cNvPr id="7" name="Content Placeholder 4">
            <a:extLst>
              <a:ext uri="{FF2B5EF4-FFF2-40B4-BE49-F238E27FC236}">
                <a16:creationId xmlns:a16="http://schemas.microsoft.com/office/drawing/2014/main" id="{93A5110B-44D8-C206-30B4-ABEA8030E517}"/>
              </a:ext>
            </a:extLst>
          </p:cNvPr>
          <p:cNvSpPr txBox="1">
            <a:spLocks/>
          </p:cNvSpPr>
          <p:nvPr/>
        </p:nvSpPr>
        <p:spPr>
          <a:xfrm>
            <a:off x="6509794" y="1905136"/>
            <a:ext cx="3576578" cy="331990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400" dirty="0">
                <a:latin typeface="Abadi" panose="020B0604020104020204" pitchFamily="34" charset="0"/>
              </a:rPr>
              <a:t>Use like to find the launch site that has CCA</a:t>
            </a:r>
            <a:endParaRPr lang="en-US" sz="24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5DD10FC9-83DD-501D-319B-5FAB4C369DCE}"/>
              </a:ext>
            </a:extLst>
          </p:cNvPr>
          <p:cNvPicPr>
            <a:picLocks noChangeAspect="1"/>
          </p:cNvPicPr>
          <p:nvPr/>
        </p:nvPicPr>
        <p:blipFill>
          <a:blip r:embed="rId3"/>
          <a:stretch>
            <a:fillRect/>
          </a:stretch>
        </p:blipFill>
        <p:spPr>
          <a:xfrm>
            <a:off x="102242" y="1311899"/>
            <a:ext cx="9984130" cy="4114313"/>
          </a:xfrm>
          <a:prstGeom prst="rect">
            <a:avLst/>
          </a:prstGeom>
        </p:spPr>
      </p:pic>
      <p:sp>
        <p:nvSpPr>
          <p:cNvPr id="7" name="Content Placeholder 4">
            <a:extLst>
              <a:ext uri="{FF2B5EF4-FFF2-40B4-BE49-F238E27FC236}">
                <a16:creationId xmlns:a16="http://schemas.microsoft.com/office/drawing/2014/main" id="{9DBC556E-9200-A50D-E329-62BED7D4B084}"/>
              </a:ext>
            </a:extLst>
          </p:cNvPr>
          <p:cNvSpPr txBox="1">
            <a:spLocks/>
          </p:cNvSpPr>
          <p:nvPr/>
        </p:nvSpPr>
        <p:spPr>
          <a:xfrm>
            <a:off x="1225953" y="5652379"/>
            <a:ext cx="3576578" cy="331990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400" dirty="0">
                <a:latin typeface="Abadi" panose="020B0604020104020204" pitchFamily="34" charset="0"/>
              </a:rPr>
              <a:t>sum() for the total of </a:t>
            </a:r>
            <a:r>
              <a:rPr lang="en-US" sz="2400" dirty="0" err="1">
                <a:latin typeface="Abadi" panose="020B0604020104020204" pitchFamily="34" charset="0"/>
              </a:rPr>
              <a:t>payloadmasskg</a:t>
            </a:r>
            <a:endParaRPr lang="en-US" sz="24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686EF26E-4D53-72EE-82BE-F3ED00FC5ED1}"/>
              </a:ext>
            </a:extLst>
          </p:cNvPr>
          <p:cNvPicPr>
            <a:picLocks noChangeAspect="1"/>
          </p:cNvPicPr>
          <p:nvPr/>
        </p:nvPicPr>
        <p:blipFill>
          <a:blip r:embed="rId3"/>
          <a:stretch>
            <a:fillRect/>
          </a:stretch>
        </p:blipFill>
        <p:spPr>
          <a:xfrm>
            <a:off x="873466" y="1567374"/>
            <a:ext cx="7139881" cy="3723251"/>
          </a:xfrm>
          <a:prstGeom prst="rect">
            <a:avLst/>
          </a:prstGeom>
        </p:spPr>
      </p:pic>
      <p:sp>
        <p:nvSpPr>
          <p:cNvPr id="7" name="Content Placeholder 4">
            <a:extLst>
              <a:ext uri="{FF2B5EF4-FFF2-40B4-BE49-F238E27FC236}">
                <a16:creationId xmlns:a16="http://schemas.microsoft.com/office/drawing/2014/main" id="{06545467-8516-7CD9-2760-72395946B035}"/>
              </a:ext>
            </a:extLst>
          </p:cNvPr>
          <p:cNvSpPr txBox="1">
            <a:spLocks/>
          </p:cNvSpPr>
          <p:nvPr/>
        </p:nvSpPr>
        <p:spPr>
          <a:xfrm>
            <a:off x="8193911" y="1883549"/>
            <a:ext cx="3576578" cy="331990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400" dirty="0" err="1">
                <a:latin typeface="Abadi" panose="020B0604020104020204" pitchFamily="34" charset="0"/>
              </a:rPr>
              <a:t>ave</a:t>
            </a:r>
            <a:r>
              <a:rPr lang="en-US" sz="2400" dirty="0">
                <a:latin typeface="Abadi" panose="020B0604020104020204" pitchFamily="34" charset="0"/>
              </a:rPr>
              <a:t>() for the average of </a:t>
            </a:r>
            <a:r>
              <a:rPr lang="en-US" sz="2400" dirty="0" err="1">
                <a:latin typeface="Abadi" panose="020B0604020104020204" pitchFamily="34" charset="0"/>
              </a:rPr>
              <a:t>payloadmasskg</a:t>
            </a:r>
            <a:endParaRPr lang="en-US" sz="24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E83BA45D-A487-214E-6825-36F91BF468AA}"/>
              </a:ext>
            </a:extLst>
          </p:cNvPr>
          <p:cNvPicPr>
            <a:picLocks noChangeAspect="1"/>
          </p:cNvPicPr>
          <p:nvPr/>
        </p:nvPicPr>
        <p:blipFill>
          <a:blip r:embed="rId3"/>
          <a:stretch>
            <a:fillRect/>
          </a:stretch>
        </p:blipFill>
        <p:spPr>
          <a:xfrm>
            <a:off x="561667" y="1660022"/>
            <a:ext cx="7250792" cy="3537956"/>
          </a:xfrm>
          <a:prstGeom prst="rect">
            <a:avLst/>
          </a:prstGeom>
        </p:spPr>
      </p:pic>
      <p:sp>
        <p:nvSpPr>
          <p:cNvPr id="7" name="Content Placeholder 4">
            <a:extLst>
              <a:ext uri="{FF2B5EF4-FFF2-40B4-BE49-F238E27FC236}">
                <a16:creationId xmlns:a16="http://schemas.microsoft.com/office/drawing/2014/main" id="{69C04E71-F1B8-0969-7DF0-44664DF0E10B}"/>
              </a:ext>
            </a:extLst>
          </p:cNvPr>
          <p:cNvSpPr txBox="1">
            <a:spLocks/>
          </p:cNvSpPr>
          <p:nvPr/>
        </p:nvSpPr>
        <p:spPr>
          <a:xfrm>
            <a:off x="7881394" y="1896686"/>
            <a:ext cx="3576578" cy="331990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400" dirty="0">
                <a:latin typeface="Abadi" panose="020B0604020104020204" pitchFamily="34" charset="0"/>
              </a:rPr>
              <a:t>Min() for the earliest data, which is the first</a:t>
            </a:r>
            <a:endParaRPr lang="en-US" sz="24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335E70E0-9840-58A8-0175-C524E194AA45}"/>
              </a:ext>
            </a:extLst>
          </p:cNvPr>
          <p:cNvPicPr>
            <a:picLocks noChangeAspect="1"/>
          </p:cNvPicPr>
          <p:nvPr/>
        </p:nvPicPr>
        <p:blipFill>
          <a:blip r:embed="rId3"/>
          <a:stretch>
            <a:fillRect/>
          </a:stretch>
        </p:blipFill>
        <p:spPr>
          <a:xfrm>
            <a:off x="1307939" y="1638843"/>
            <a:ext cx="6250010" cy="4113776"/>
          </a:xfrm>
          <a:prstGeom prst="rect">
            <a:avLst/>
          </a:prstGeom>
        </p:spPr>
      </p:pic>
      <p:sp>
        <p:nvSpPr>
          <p:cNvPr id="6" name="Content Placeholder 4">
            <a:extLst>
              <a:ext uri="{FF2B5EF4-FFF2-40B4-BE49-F238E27FC236}">
                <a16:creationId xmlns:a16="http://schemas.microsoft.com/office/drawing/2014/main" id="{393296BE-5AE8-162D-FD75-3253255D2781}"/>
              </a:ext>
            </a:extLst>
          </p:cNvPr>
          <p:cNvSpPr txBox="1">
            <a:spLocks/>
          </p:cNvSpPr>
          <p:nvPr/>
        </p:nvSpPr>
        <p:spPr>
          <a:xfrm>
            <a:off x="7709033" y="2035781"/>
            <a:ext cx="3576578" cy="331990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400" dirty="0">
                <a:latin typeface="Abadi" panose="020B0604020104020204" pitchFamily="34" charset="0"/>
              </a:rPr>
              <a:t>used the WHERE clause to filter for boosters which have successfully landed on drone ship and applied the AND condition to determine successful landing with payload mass greater than 4000 but less than 6000</a:t>
            </a:r>
            <a:endParaRPr lang="en-US" sz="24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F3965A55-9CF5-98E6-2478-D1D4FA61A7BE}"/>
              </a:ext>
            </a:extLst>
          </p:cNvPr>
          <p:cNvPicPr>
            <a:picLocks noChangeAspect="1"/>
          </p:cNvPicPr>
          <p:nvPr/>
        </p:nvPicPr>
        <p:blipFill>
          <a:blip r:embed="rId3"/>
          <a:stretch>
            <a:fillRect/>
          </a:stretch>
        </p:blipFill>
        <p:spPr>
          <a:xfrm>
            <a:off x="770011" y="1349595"/>
            <a:ext cx="5881688" cy="5414656"/>
          </a:xfrm>
          <a:prstGeom prst="rect">
            <a:avLst/>
          </a:prstGeom>
        </p:spPr>
      </p:pic>
      <p:sp>
        <p:nvSpPr>
          <p:cNvPr id="7" name="Content Placeholder 4">
            <a:extLst>
              <a:ext uri="{FF2B5EF4-FFF2-40B4-BE49-F238E27FC236}">
                <a16:creationId xmlns:a16="http://schemas.microsoft.com/office/drawing/2014/main" id="{DD80F6E7-5AF6-73BF-08DA-82F87024AF15}"/>
              </a:ext>
            </a:extLst>
          </p:cNvPr>
          <p:cNvSpPr txBox="1">
            <a:spLocks/>
          </p:cNvSpPr>
          <p:nvPr/>
        </p:nvSpPr>
        <p:spPr>
          <a:xfrm>
            <a:off x="7002684" y="2453834"/>
            <a:ext cx="3576578" cy="331990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400" dirty="0">
                <a:latin typeface="Abadi" panose="020B0604020104020204" pitchFamily="34" charset="0"/>
              </a:rPr>
              <a:t>used wildcard like ‘%’ to filter for WHERE Mission Outcome was a success or a failure. </a:t>
            </a:r>
            <a:endParaRPr lang="en-US" sz="24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29503"/>
            <a:ext cx="8783613" cy="103990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7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400" dirty="0">
                <a:solidFill>
                  <a:schemeClr val="accent3">
                    <a:lumMod val="25000"/>
                  </a:schemeClr>
                </a:solidFill>
                <a:latin typeface="Abadi" panose="020B0604020104020204" pitchFamily="34" charset="0"/>
              </a:rPr>
              <a:t>Data collection (API and </a:t>
            </a:r>
            <a:r>
              <a:rPr lang="en-US" sz="1400" dirty="0" err="1">
                <a:solidFill>
                  <a:schemeClr val="accent3">
                    <a:lumMod val="25000"/>
                  </a:schemeClr>
                </a:solidFill>
                <a:latin typeface="Abadi" panose="020B0604020104020204" pitchFamily="34" charset="0"/>
              </a:rPr>
              <a:t>webscrap</a:t>
            </a:r>
            <a:r>
              <a:rPr lang="en-US" sz="1400" dirty="0">
                <a:solidFill>
                  <a:schemeClr val="accent3">
                    <a:lumMod val="25000"/>
                  </a:schemeClr>
                </a:solidFill>
                <a:latin typeface="Abadi" panose="020B0604020104020204" pitchFamily="34" charset="0"/>
              </a:rPr>
              <a:t>)</a:t>
            </a:r>
          </a:p>
          <a:p>
            <a:pPr lvl="1">
              <a:lnSpc>
                <a:spcPct val="100000"/>
              </a:lnSpc>
              <a:spcBef>
                <a:spcPts val="1400"/>
              </a:spcBef>
            </a:pPr>
            <a:r>
              <a:rPr lang="en-US" sz="1400" dirty="0">
                <a:solidFill>
                  <a:schemeClr val="accent3">
                    <a:lumMod val="25000"/>
                  </a:schemeClr>
                </a:solidFill>
                <a:latin typeface="Abadi" panose="020B0604020104020204" pitchFamily="34" charset="0"/>
              </a:rPr>
              <a:t>Data transformation(wrangling)</a:t>
            </a:r>
          </a:p>
          <a:p>
            <a:pPr lvl="1">
              <a:lnSpc>
                <a:spcPct val="100000"/>
              </a:lnSpc>
              <a:spcBef>
                <a:spcPts val="1400"/>
              </a:spcBef>
            </a:pPr>
            <a:r>
              <a:rPr lang="en-US" sz="1400" dirty="0">
                <a:solidFill>
                  <a:schemeClr val="accent3">
                    <a:lumMod val="25000"/>
                  </a:schemeClr>
                </a:solidFill>
                <a:latin typeface="Abadi" panose="020B0604020104020204" pitchFamily="34" charset="0"/>
              </a:rPr>
              <a:t>EDA with SQL visualization</a:t>
            </a:r>
          </a:p>
          <a:p>
            <a:pPr lvl="1">
              <a:lnSpc>
                <a:spcPct val="100000"/>
              </a:lnSpc>
              <a:spcBef>
                <a:spcPts val="1400"/>
              </a:spcBef>
            </a:pPr>
            <a:r>
              <a:rPr lang="en-US" sz="1400" dirty="0">
                <a:solidFill>
                  <a:schemeClr val="accent3">
                    <a:lumMod val="25000"/>
                  </a:schemeClr>
                </a:solidFill>
                <a:latin typeface="Abadi" panose="020B0604020104020204" pitchFamily="34" charset="0"/>
              </a:rPr>
              <a:t>Interactive mapping</a:t>
            </a:r>
          </a:p>
          <a:p>
            <a:pPr lvl="1">
              <a:lnSpc>
                <a:spcPct val="100000"/>
              </a:lnSpc>
              <a:spcBef>
                <a:spcPts val="1400"/>
              </a:spcBef>
            </a:pPr>
            <a:r>
              <a:rPr lang="en-US" sz="1400" dirty="0">
                <a:solidFill>
                  <a:schemeClr val="accent3">
                    <a:lumMod val="25000"/>
                  </a:schemeClr>
                </a:solidFill>
                <a:latin typeface="Abadi" panose="020B0604020104020204" pitchFamily="34" charset="0"/>
              </a:rPr>
              <a:t>Interactive Dashboard</a:t>
            </a:r>
          </a:p>
          <a:p>
            <a:pPr lvl="1">
              <a:lnSpc>
                <a:spcPct val="100000"/>
              </a:lnSpc>
              <a:spcBef>
                <a:spcPts val="1400"/>
              </a:spcBef>
            </a:pPr>
            <a:r>
              <a:rPr lang="en-US" sz="1400" dirty="0">
                <a:solidFill>
                  <a:schemeClr val="accent3">
                    <a:lumMod val="25000"/>
                  </a:schemeClr>
                </a:solidFill>
                <a:latin typeface="Abadi" panose="020B0604020104020204" pitchFamily="34" charset="0"/>
              </a:rPr>
              <a:t>Predictive Modeling</a:t>
            </a:r>
            <a:endParaRPr lang="en-US" sz="1700" dirty="0">
              <a:solidFill>
                <a:schemeClr val="accent3">
                  <a:lumMod val="25000"/>
                </a:schemeClr>
              </a:solidFill>
              <a:latin typeface="Abadi" panose="020B0604020104020204" pitchFamily="34" charset="0"/>
            </a:endParaRPr>
          </a:p>
          <a:p>
            <a:pPr>
              <a:lnSpc>
                <a:spcPct val="100000"/>
              </a:lnSpc>
              <a:spcBef>
                <a:spcPts val="1400"/>
              </a:spcBef>
            </a:pPr>
            <a:r>
              <a:rPr lang="en-US" sz="17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300" dirty="0">
                <a:solidFill>
                  <a:schemeClr val="accent3">
                    <a:lumMod val="25000"/>
                  </a:schemeClr>
                </a:solidFill>
                <a:latin typeface="Abadi" panose="020B0604020104020204" pitchFamily="34" charset="0"/>
              </a:rPr>
              <a:t>Data analysis</a:t>
            </a:r>
          </a:p>
          <a:p>
            <a:pPr lvl="1">
              <a:lnSpc>
                <a:spcPct val="100000"/>
              </a:lnSpc>
              <a:spcBef>
                <a:spcPts val="1400"/>
              </a:spcBef>
            </a:pPr>
            <a:r>
              <a:rPr lang="en-US" sz="1300" dirty="0">
                <a:solidFill>
                  <a:schemeClr val="accent3">
                    <a:lumMod val="25000"/>
                  </a:schemeClr>
                </a:solidFill>
                <a:latin typeface="Abadi" panose="020B0604020104020204" pitchFamily="34" charset="0"/>
              </a:rPr>
              <a:t>Data visualization</a:t>
            </a:r>
          </a:p>
          <a:p>
            <a:pPr lvl="1">
              <a:lnSpc>
                <a:spcPct val="100000"/>
              </a:lnSpc>
              <a:spcBef>
                <a:spcPts val="1400"/>
              </a:spcBef>
            </a:pPr>
            <a:r>
              <a:rPr lang="en-US" sz="1300" dirty="0">
                <a:solidFill>
                  <a:schemeClr val="accent3">
                    <a:lumMod val="25000"/>
                  </a:schemeClr>
                </a:solidFill>
                <a:latin typeface="Abadi" panose="020B0604020104020204" pitchFamily="34" charset="0"/>
              </a:rPr>
              <a:t>Interactive dashboard</a:t>
            </a:r>
          </a:p>
          <a:p>
            <a:pPr lvl="1">
              <a:lnSpc>
                <a:spcPct val="100000"/>
              </a:lnSpc>
              <a:spcBef>
                <a:spcPts val="1400"/>
              </a:spcBef>
            </a:pPr>
            <a:r>
              <a:rPr lang="en-US" sz="1300" dirty="0">
                <a:solidFill>
                  <a:schemeClr val="accent3">
                    <a:lumMod val="25000"/>
                  </a:schemeClr>
                </a:solidFill>
                <a:latin typeface="Abadi" panose="020B0604020104020204" pitchFamily="34" charset="0"/>
              </a:rPr>
              <a:t>Predictive models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503A384D-71DE-B03C-03B1-7123AAAE21E3}"/>
              </a:ext>
            </a:extLst>
          </p:cNvPr>
          <p:cNvPicPr>
            <a:picLocks noChangeAspect="1"/>
          </p:cNvPicPr>
          <p:nvPr/>
        </p:nvPicPr>
        <p:blipFill>
          <a:blip r:embed="rId3"/>
          <a:stretch>
            <a:fillRect/>
          </a:stretch>
        </p:blipFill>
        <p:spPr>
          <a:xfrm>
            <a:off x="1215431" y="1485900"/>
            <a:ext cx="5332011" cy="4678410"/>
          </a:xfrm>
          <a:prstGeom prst="rect">
            <a:avLst/>
          </a:prstGeom>
        </p:spPr>
      </p:pic>
      <p:sp>
        <p:nvSpPr>
          <p:cNvPr id="7" name="Content Placeholder 4">
            <a:extLst>
              <a:ext uri="{FF2B5EF4-FFF2-40B4-BE49-F238E27FC236}">
                <a16:creationId xmlns:a16="http://schemas.microsoft.com/office/drawing/2014/main" id="{4AF945A2-D73F-79ED-9CD7-F8EB2D0B7C28}"/>
              </a:ext>
            </a:extLst>
          </p:cNvPr>
          <p:cNvSpPr txBox="1">
            <a:spLocks/>
          </p:cNvSpPr>
          <p:nvPr/>
        </p:nvSpPr>
        <p:spPr>
          <a:xfrm>
            <a:off x="7002684" y="2453834"/>
            <a:ext cx="3576578" cy="331990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400" dirty="0">
                <a:latin typeface="Abadi" panose="020B0604020104020204" pitchFamily="34" charset="0"/>
              </a:rPr>
              <a:t>booster that have carried the maximum payload using a subquery in the WHERE clause and the MAX() function.</a:t>
            </a:r>
            <a:endParaRPr lang="en-US" sz="24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29739A39-DBF4-449D-7C79-78FDCE015138}"/>
              </a:ext>
            </a:extLst>
          </p:cNvPr>
          <p:cNvPicPr>
            <a:picLocks noChangeAspect="1"/>
          </p:cNvPicPr>
          <p:nvPr/>
        </p:nvPicPr>
        <p:blipFill>
          <a:blip r:embed="rId3"/>
          <a:stretch>
            <a:fillRect/>
          </a:stretch>
        </p:blipFill>
        <p:spPr>
          <a:xfrm>
            <a:off x="3372031" y="1808388"/>
            <a:ext cx="8183016" cy="2955343"/>
          </a:xfrm>
          <a:prstGeom prst="rect">
            <a:avLst/>
          </a:prstGeom>
        </p:spPr>
      </p:pic>
      <p:sp>
        <p:nvSpPr>
          <p:cNvPr id="7" name="Content Placeholder 4">
            <a:extLst>
              <a:ext uri="{FF2B5EF4-FFF2-40B4-BE49-F238E27FC236}">
                <a16:creationId xmlns:a16="http://schemas.microsoft.com/office/drawing/2014/main" id="{60038046-6DE2-7A40-2B86-84A14DB0E4C0}"/>
              </a:ext>
            </a:extLst>
          </p:cNvPr>
          <p:cNvSpPr txBox="1">
            <a:spLocks/>
          </p:cNvSpPr>
          <p:nvPr/>
        </p:nvSpPr>
        <p:spPr>
          <a:xfrm>
            <a:off x="770011" y="5015570"/>
            <a:ext cx="9809251" cy="758163"/>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000" dirty="0">
                <a:latin typeface="Abadi" panose="020B0604020104020204" pitchFamily="34" charset="0"/>
              </a:rPr>
              <a:t>combinations of the WHERE clause, LIKE, AND, and BETWEEN conditions to filter for failed landing outcomes in drone ship, their booster versions, and launch site names for year 2015</a:t>
            </a:r>
            <a:endParaRPr lang="en-US" sz="20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82526" y="1380967"/>
            <a:ext cx="3408451" cy="4351338"/>
          </a:xfrm>
          <a:prstGeom prst="rect">
            <a:avLst/>
          </a:prstGeom>
        </p:spPr>
        <p:txBody>
          <a:bodyPr lIns="91440" tIns="45720" rIns="91440" bIns="45720" anchor="t"/>
          <a:lstStyle/>
          <a:p>
            <a:pPr>
              <a:lnSpc>
                <a:spcPct val="100000"/>
              </a:lnSpc>
              <a:spcBef>
                <a:spcPts val="1400"/>
              </a:spcBef>
            </a:pPr>
            <a:r>
              <a:rPr lang="en-US" sz="1800" dirty="0">
                <a:latin typeface="Abadi" panose="020B0604020104020204" pitchFamily="34" charset="0"/>
              </a:rPr>
              <a:t>Selected Landing outcomes and the COUNT of landing outcomes from the data and used the WHERE clause to filter for landing outcomes BETWEEN 2010-06-04 to 2010-03-20. </a:t>
            </a:r>
          </a:p>
          <a:p>
            <a:pPr>
              <a:lnSpc>
                <a:spcPct val="100000"/>
              </a:lnSpc>
              <a:spcBef>
                <a:spcPts val="1400"/>
              </a:spcBef>
            </a:pPr>
            <a:r>
              <a:rPr lang="en-US" sz="1800" dirty="0">
                <a:latin typeface="Abadi" panose="020B0604020104020204" pitchFamily="34" charset="0"/>
              </a:rPr>
              <a:t>Applied the GROUP BY clause to group the landing outcomes and the ORDER BY clause to order the grouped landing outcome in descending order.</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AD776A97-B73A-E6BA-9C39-68B2EE533BC7}"/>
              </a:ext>
            </a:extLst>
          </p:cNvPr>
          <p:cNvPicPr>
            <a:picLocks noChangeAspect="1"/>
          </p:cNvPicPr>
          <p:nvPr/>
        </p:nvPicPr>
        <p:blipFill>
          <a:blip r:embed="rId3"/>
          <a:stretch>
            <a:fillRect/>
          </a:stretch>
        </p:blipFill>
        <p:spPr>
          <a:xfrm>
            <a:off x="5202940" y="1344518"/>
            <a:ext cx="6001353" cy="468105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a:t>
            </a:r>
          </a:p>
        </p:txBody>
      </p:sp>
      <p:pic>
        <p:nvPicPr>
          <p:cNvPr id="6" name="Picture 5">
            <a:extLst>
              <a:ext uri="{FF2B5EF4-FFF2-40B4-BE49-F238E27FC236}">
                <a16:creationId xmlns:a16="http://schemas.microsoft.com/office/drawing/2014/main" id="{1D93D024-1A6B-8A1A-63A2-1DFA6D38D2B6}"/>
              </a:ext>
            </a:extLst>
          </p:cNvPr>
          <p:cNvPicPr>
            <a:picLocks noChangeAspect="1"/>
          </p:cNvPicPr>
          <p:nvPr/>
        </p:nvPicPr>
        <p:blipFill>
          <a:blip r:embed="rId3"/>
          <a:stretch>
            <a:fillRect/>
          </a:stretch>
        </p:blipFill>
        <p:spPr>
          <a:xfrm>
            <a:off x="1259410" y="1877917"/>
            <a:ext cx="9129175" cy="414765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with labels</a:t>
            </a:r>
          </a:p>
        </p:txBody>
      </p:sp>
      <p:pic>
        <p:nvPicPr>
          <p:cNvPr id="4" name="Picture 3">
            <a:extLst>
              <a:ext uri="{FF2B5EF4-FFF2-40B4-BE49-F238E27FC236}">
                <a16:creationId xmlns:a16="http://schemas.microsoft.com/office/drawing/2014/main" id="{B7B156EC-69BB-FAB8-924C-DF0324A5F2A4}"/>
              </a:ext>
            </a:extLst>
          </p:cNvPr>
          <p:cNvPicPr>
            <a:picLocks noChangeAspect="1"/>
          </p:cNvPicPr>
          <p:nvPr/>
        </p:nvPicPr>
        <p:blipFill>
          <a:blip r:embed="rId3"/>
          <a:stretch>
            <a:fillRect/>
          </a:stretch>
        </p:blipFill>
        <p:spPr>
          <a:xfrm>
            <a:off x="878199" y="1815282"/>
            <a:ext cx="9429298" cy="421029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4" name="Picture 3">
            <a:extLst>
              <a:ext uri="{FF2B5EF4-FFF2-40B4-BE49-F238E27FC236}">
                <a16:creationId xmlns:a16="http://schemas.microsoft.com/office/drawing/2014/main" id="{1715967C-4707-BFB1-4B76-1C263EBA3120}"/>
              </a:ext>
            </a:extLst>
          </p:cNvPr>
          <p:cNvPicPr>
            <a:picLocks noChangeAspect="1"/>
          </p:cNvPicPr>
          <p:nvPr/>
        </p:nvPicPr>
        <p:blipFill>
          <a:blip r:embed="rId3"/>
          <a:stretch>
            <a:fillRect/>
          </a:stretch>
        </p:blipFill>
        <p:spPr>
          <a:xfrm>
            <a:off x="965762" y="1638903"/>
            <a:ext cx="9285908" cy="4171588"/>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 by each launch site </a:t>
            </a:r>
          </a:p>
        </p:txBody>
      </p:sp>
      <p:pic>
        <p:nvPicPr>
          <p:cNvPr id="4" name="Picture 3">
            <a:extLst>
              <a:ext uri="{FF2B5EF4-FFF2-40B4-BE49-F238E27FC236}">
                <a16:creationId xmlns:a16="http://schemas.microsoft.com/office/drawing/2014/main" id="{E65465A5-B8FE-CD19-2A0B-90A9077FD56A}"/>
              </a:ext>
            </a:extLst>
          </p:cNvPr>
          <p:cNvPicPr>
            <a:picLocks noChangeAspect="1"/>
          </p:cNvPicPr>
          <p:nvPr/>
        </p:nvPicPr>
        <p:blipFill>
          <a:blip r:embed="rId3"/>
          <a:stretch>
            <a:fillRect/>
          </a:stretch>
        </p:blipFill>
        <p:spPr>
          <a:xfrm>
            <a:off x="1116414" y="1671637"/>
            <a:ext cx="8235931" cy="405783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ratio</a:t>
            </a:r>
          </a:p>
        </p:txBody>
      </p:sp>
      <p:pic>
        <p:nvPicPr>
          <p:cNvPr id="4" name="Picture 3">
            <a:extLst>
              <a:ext uri="{FF2B5EF4-FFF2-40B4-BE49-F238E27FC236}">
                <a16:creationId xmlns:a16="http://schemas.microsoft.com/office/drawing/2014/main" id="{95189290-F1F9-26FC-1426-4952CC30AB90}"/>
              </a:ext>
            </a:extLst>
          </p:cNvPr>
          <p:cNvPicPr>
            <a:picLocks noChangeAspect="1"/>
          </p:cNvPicPr>
          <p:nvPr/>
        </p:nvPicPr>
        <p:blipFill>
          <a:blip r:embed="rId3"/>
          <a:stretch>
            <a:fillRect/>
          </a:stretch>
        </p:blipFill>
        <p:spPr>
          <a:xfrm>
            <a:off x="2182188" y="1952082"/>
            <a:ext cx="7008109" cy="360376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42566" y="1572191"/>
            <a:ext cx="9041514" cy="1898424"/>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8000" dirty="0">
                <a:solidFill>
                  <a:schemeClr val="accent3">
                    <a:lumMod val="25000"/>
                  </a:schemeClr>
                </a:solidFill>
                <a:latin typeface="Abadi" panose="020B0604020104020204" pitchFamily="34" charset="0"/>
              </a:rPr>
              <a:t>Project background and context</a:t>
            </a:r>
          </a:p>
          <a:p>
            <a:pPr lvl="1">
              <a:lnSpc>
                <a:spcPct val="170000"/>
              </a:lnSpc>
              <a:spcBef>
                <a:spcPts val="1400"/>
              </a:spcBef>
            </a:pPr>
            <a:r>
              <a:rPr lang="en-US" sz="5600" dirty="0">
                <a:solidFill>
                  <a:schemeClr val="accent3">
                    <a:lumMod val="25000"/>
                  </a:schemeClr>
                </a:solidFill>
                <a:latin typeface="Abadi" panose="020B0604020104020204" pitchFamily="34" charset="0"/>
              </a:rPr>
              <a:t>SpaceX offers Falcon 9 rocket launches at a significantly lower cost of $62 million compared to other providers who charge over $165 million. This cost efficiency largely stems from SpaceX's ability to reuse the Falcon 9's first stage. Identifying whether the first stage will successfully land is crucial, as it directly influences launch costs. This insight is particularly valuable for competitors aiming to submit competitive bids against SpaceX. In this project, you will gather and format data from an API, focusing on accurately capturing the details of successful and failed launches</a:t>
            </a:r>
          </a:p>
          <a:p>
            <a:pPr>
              <a:spcBef>
                <a:spcPts val="1400"/>
              </a:spcBef>
            </a:pPr>
            <a:r>
              <a:rPr lang="en-US" sz="8000" dirty="0">
                <a:solidFill>
                  <a:schemeClr val="accent3">
                    <a:lumMod val="25000"/>
                  </a:schemeClr>
                </a:solidFill>
                <a:latin typeface="Abadi" panose="020B0604020104020204" pitchFamily="34" charset="0"/>
              </a:rPr>
              <a:t>Problems you want to find answers</a:t>
            </a:r>
          </a:p>
          <a:p>
            <a:pPr lvl="1">
              <a:lnSpc>
                <a:spcPct val="170000"/>
              </a:lnSpc>
              <a:buFont typeface="Arial" panose="020B0604020202020204" pitchFamily="34" charset="0"/>
              <a:buChar char="•"/>
            </a:pPr>
            <a:r>
              <a:rPr lang="en-US" sz="6200" b="0" i="0" dirty="0">
                <a:solidFill>
                  <a:srgbClr val="0D0D0D"/>
                </a:solidFill>
                <a:effectLst/>
                <a:latin typeface="Söhne"/>
              </a:rPr>
              <a:t>The impact of various factors on the landing outcomes.</a:t>
            </a:r>
          </a:p>
          <a:p>
            <a:pPr lvl="1">
              <a:lnSpc>
                <a:spcPct val="170000"/>
              </a:lnSpc>
              <a:buFont typeface="Arial" panose="020B0604020202020204" pitchFamily="34" charset="0"/>
              <a:buChar char="•"/>
            </a:pPr>
            <a:r>
              <a:rPr lang="en-US" sz="6200" b="0" i="0" dirty="0">
                <a:solidFill>
                  <a:srgbClr val="0D0D0D"/>
                </a:solidFill>
                <a:effectLst/>
                <a:latin typeface="Söhne"/>
              </a:rPr>
              <a:t>The relationship between launch sites and their success rates.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outcomes</a:t>
            </a:r>
          </a:p>
        </p:txBody>
      </p:sp>
      <p:pic>
        <p:nvPicPr>
          <p:cNvPr id="4" name="Picture 3">
            <a:extLst>
              <a:ext uri="{FF2B5EF4-FFF2-40B4-BE49-F238E27FC236}">
                <a16:creationId xmlns:a16="http://schemas.microsoft.com/office/drawing/2014/main" id="{92615525-2366-0677-F232-CC9C046ED9E3}"/>
              </a:ext>
            </a:extLst>
          </p:cNvPr>
          <p:cNvPicPr>
            <a:picLocks noChangeAspect="1"/>
          </p:cNvPicPr>
          <p:nvPr/>
        </p:nvPicPr>
        <p:blipFill>
          <a:blip r:embed="rId3"/>
          <a:stretch>
            <a:fillRect/>
          </a:stretch>
        </p:blipFill>
        <p:spPr>
          <a:xfrm>
            <a:off x="941376" y="1707105"/>
            <a:ext cx="9879627" cy="369906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6B4389DE-F084-AC8A-6CFE-698949E6BD09}"/>
              </a:ext>
            </a:extLst>
          </p:cNvPr>
          <p:cNvPicPr>
            <a:picLocks noChangeAspect="1"/>
          </p:cNvPicPr>
          <p:nvPr/>
        </p:nvPicPr>
        <p:blipFill>
          <a:blip r:embed="rId3"/>
          <a:stretch>
            <a:fillRect/>
          </a:stretch>
        </p:blipFill>
        <p:spPr>
          <a:xfrm>
            <a:off x="433094" y="1915280"/>
            <a:ext cx="11535576" cy="3514849"/>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167802" cy="3811588"/>
          </a:xfrm>
          <a:prstGeom prst="rect">
            <a:avLst/>
          </a:prstGeom>
        </p:spPr>
        <p:txBody>
          <a:bodyPr>
            <a:normAutofit/>
          </a:bodyPr>
          <a:lstStyle/>
          <a:p>
            <a:pPr>
              <a:lnSpc>
                <a:spcPct val="100000"/>
              </a:lnSpc>
              <a:spcBef>
                <a:spcPts val="1400"/>
              </a:spcBef>
            </a:pPr>
            <a:r>
              <a:rPr lang="en-US" sz="2400" dirty="0">
                <a:latin typeface="Abadi" panose="020B0604020104020204" pitchFamily="34" charset="0"/>
              </a:rPr>
              <a:t>Confusion matrix for the decision tree classifier shows that the classifier can distinguish between the different classes. The major problem is the false positives .i.e., unsuccessful landing marked as successful landing by the classifier. </a:t>
            </a:r>
            <a:endParaRPr lang="en-US" sz="24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C1673FB8-C3FF-49A2-A65C-FFDF2694599A}"/>
              </a:ext>
            </a:extLst>
          </p:cNvPr>
          <p:cNvPicPr>
            <a:picLocks noChangeAspect="1"/>
          </p:cNvPicPr>
          <p:nvPr/>
        </p:nvPicPr>
        <p:blipFill>
          <a:blip r:embed="rId3"/>
          <a:stretch>
            <a:fillRect/>
          </a:stretch>
        </p:blipFill>
        <p:spPr>
          <a:xfrm>
            <a:off x="5741042" y="1803359"/>
            <a:ext cx="5167801" cy="3755834"/>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110192" cy="4351338"/>
          </a:xfrm>
          <a:prstGeom prst="rect">
            <a:avLst/>
          </a:prstGeom>
        </p:spPr>
        <p:txBody>
          <a:bodyPr>
            <a:noAutofit/>
          </a:bodyPr>
          <a:lstStyle/>
          <a:p>
            <a:pPr>
              <a:lnSpc>
                <a:spcPct val="100000"/>
              </a:lnSpc>
              <a:spcBef>
                <a:spcPts val="1400"/>
              </a:spcBef>
            </a:pPr>
            <a:r>
              <a:rPr lang="en-US" sz="2400" dirty="0">
                <a:latin typeface="Abadi" panose="020B0604020104020204" pitchFamily="34" charset="0"/>
              </a:rPr>
              <a:t>The larger the flight amount at a launch site, the greater the success rate at a launch site. </a:t>
            </a:r>
          </a:p>
          <a:p>
            <a:pPr>
              <a:lnSpc>
                <a:spcPct val="100000"/>
              </a:lnSpc>
              <a:spcBef>
                <a:spcPts val="1400"/>
              </a:spcBef>
            </a:pPr>
            <a:r>
              <a:rPr lang="en-US" sz="2400" dirty="0">
                <a:latin typeface="Abadi" panose="020B0604020104020204" pitchFamily="34" charset="0"/>
              </a:rPr>
              <a:t> Launch success rate started to increase in 2013 till 2020. </a:t>
            </a:r>
          </a:p>
          <a:p>
            <a:pPr>
              <a:lnSpc>
                <a:spcPct val="100000"/>
              </a:lnSpc>
              <a:spcBef>
                <a:spcPts val="1400"/>
              </a:spcBef>
            </a:pPr>
            <a:r>
              <a:rPr lang="en-US" sz="2400" dirty="0">
                <a:latin typeface="Abadi" panose="020B0604020104020204" pitchFamily="34" charset="0"/>
              </a:rPr>
              <a:t>Orbits ES-L1, GEO, HEO, SSO, VLEO had the most success rate. </a:t>
            </a:r>
          </a:p>
          <a:p>
            <a:pPr>
              <a:lnSpc>
                <a:spcPct val="100000"/>
              </a:lnSpc>
              <a:spcBef>
                <a:spcPts val="1400"/>
              </a:spcBef>
            </a:pPr>
            <a:r>
              <a:rPr lang="en-US" sz="2400" dirty="0">
                <a:latin typeface="Abadi" panose="020B0604020104020204" pitchFamily="34" charset="0"/>
              </a:rPr>
              <a:t>KSC LC-39A had the most successful launches of any sites. </a:t>
            </a:r>
          </a:p>
          <a:p>
            <a:pPr>
              <a:lnSpc>
                <a:spcPct val="100000"/>
              </a:lnSpc>
              <a:spcBef>
                <a:spcPts val="1400"/>
              </a:spcBef>
            </a:pPr>
            <a:r>
              <a:rPr lang="en-US" sz="2400" dirty="0">
                <a:latin typeface="Abadi" panose="020B0604020104020204" pitchFamily="34" charset="0"/>
              </a:rPr>
              <a:t>The Decision tree classifier is the best machine learning algorithm for this task.</a:t>
            </a:r>
            <a:endParaRPr lang="en-US" sz="24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 API and web scrap</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Clean, transform, and build from raw data</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Classification algo (logistic regression, SVM, decision tree)</a:t>
            </a:r>
          </a:p>
          <a:p>
            <a:pPr lvl="1">
              <a:lnSpc>
                <a:spcPct val="120000"/>
              </a:lnSpc>
              <a:spcBef>
                <a:spcPts val="1400"/>
              </a:spcBef>
            </a:pPr>
            <a:r>
              <a:rPr lang="en-US" sz="7600" dirty="0" err="1">
                <a:solidFill>
                  <a:schemeClr val="bg2">
                    <a:lumMod val="50000"/>
                  </a:schemeClr>
                </a:solidFill>
                <a:latin typeface="Abadi"/>
              </a:rPr>
              <a:t>GridSearchCV</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531370" y="2147465"/>
            <a:ext cx="5117075" cy="2904779"/>
          </a:xfrm>
          <a:prstGeom prst="rect">
            <a:avLst/>
          </a:prstGeom>
        </p:spPr>
        <p:txBody>
          <a:bodyPr vert="horz" lIns="91440" tIns="45720" rIns="91440" bIns="45720" rtlCol="0" anchor="t">
            <a:normAutofit/>
          </a:bodyPr>
          <a:lstStyle/>
          <a:p>
            <a:pPr>
              <a:lnSpc>
                <a:spcPct val="100000"/>
              </a:lnSpc>
              <a:spcBef>
                <a:spcPts val="1400"/>
              </a:spcBef>
            </a:pPr>
            <a:r>
              <a:rPr lang="en-US" sz="1600" b="0" i="0" dirty="0">
                <a:solidFill>
                  <a:srgbClr val="1F1F1F"/>
                </a:solidFill>
                <a:effectLst/>
                <a:latin typeface="Abadi" panose="020B0604020104020204" pitchFamily="34" charset="0"/>
              </a:rPr>
              <a:t>Collect from SpaceX REST API</a:t>
            </a:r>
          </a:p>
          <a:p>
            <a:pPr>
              <a:lnSpc>
                <a:spcPct val="100000"/>
              </a:lnSpc>
              <a:spcBef>
                <a:spcPts val="1400"/>
              </a:spcBef>
            </a:pPr>
            <a:r>
              <a:rPr lang="en-US" sz="1600" dirty="0">
                <a:solidFill>
                  <a:srgbClr val="1F1F1F"/>
                </a:solidFill>
                <a:latin typeface="Abadi" panose="020B0604020104020204" pitchFamily="34" charset="0"/>
              </a:rPr>
              <a:t>Collect using web scraping from Wikipedia Falcon 9</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p>
        </p:txBody>
      </p:sp>
      <p:sp>
        <p:nvSpPr>
          <p:cNvPr id="8" name="TextBox 7">
            <a:extLst>
              <a:ext uri="{FF2B5EF4-FFF2-40B4-BE49-F238E27FC236}">
                <a16:creationId xmlns:a16="http://schemas.microsoft.com/office/drawing/2014/main" id="{75CEAB3A-AF21-93DD-72A0-32957ACDE391}"/>
              </a:ext>
            </a:extLst>
          </p:cNvPr>
          <p:cNvSpPr txBox="1"/>
          <p:nvPr/>
        </p:nvSpPr>
        <p:spPr>
          <a:xfrm>
            <a:off x="6273478" y="1987585"/>
            <a:ext cx="4768770" cy="2585323"/>
          </a:xfrm>
          <a:prstGeom prst="rect">
            <a:avLst/>
          </a:prstGeom>
          <a:noFill/>
        </p:spPr>
        <p:txBody>
          <a:bodyPr wrap="square" rtlCol="0">
            <a:spAutoFit/>
          </a:bodyPr>
          <a:lstStyle/>
          <a:p>
            <a:r>
              <a:rPr lang="en-US" dirty="0">
                <a:solidFill>
                  <a:schemeClr val="accent1">
                    <a:lumMod val="75000"/>
                  </a:schemeClr>
                </a:solidFill>
              </a:rPr>
              <a:t>Request and parse SpaceX launch with get </a:t>
            </a:r>
          </a:p>
          <a:p>
            <a:endParaRPr lang="en-US" dirty="0">
              <a:solidFill>
                <a:schemeClr val="accent1">
                  <a:lumMod val="75000"/>
                </a:schemeClr>
              </a:solidFill>
            </a:endParaRPr>
          </a:p>
          <a:p>
            <a:endParaRPr lang="en-US" dirty="0">
              <a:solidFill>
                <a:schemeClr val="accent1">
                  <a:lumMod val="75000"/>
                </a:schemeClr>
              </a:solidFill>
            </a:endParaRPr>
          </a:p>
          <a:p>
            <a:endParaRPr lang="en-US" dirty="0">
              <a:solidFill>
                <a:schemeClr val="accent1">
                  <a:lumMod val="75000"/>
                </a:schemeClr>
              </a:solidFill>
            </a:endParaRPr>
          </a:p>
          <a:p>
            <a:endParaRPr lang="en-US" dirty="0">
              <a:solidFill>
                <a:schemeClr val="accent1">
                  <a:lumMod val="75000"/>
                </a:schemeClr>
              </a:solidFill>
            </a:endParaRPr>
          </a:p>
          <a:p>
            <a:r>
              <a:rPr lang="en-US" dirty="0">
                <a:solidFill>
                  <a:schemeClr val="accent1">
                    <a:lumMod val="75000"/>
                  </a:schemeClr>
                </a:solidFill>
              </a:rPr>
              <a:t>Filter </a:t>
            </a:r>
            <a:r>
              <a:rPr lang="en-US" dirty="0" err="1">
                <a:solidFill>
                  <a:schemeClr val="accent1">
                    <a:lumMod val="75000"/>
                  </a:schemeClr>
                </a:solidFill>
              </a:rPr>
              <a:t>dataframe</a:t>
            </a:r>
            <a:r>
              <a:rPr lang="en-US" dirty="0">
                <a:solidFill>
                  <a:schemeClr val="accent1">
                    <a:lumMod val="75000"/>
                  </a:schemeClr>
                </a:solidFill>
              </a:rPr>
              <a:t> with only Falcon 9</a:t>
            </a:r>
          </a:p>
          <a:p>
            <a:endParaRPr lang="en-US" dirty="0">
              <a:solidFill>
                <a:schemeClr val="accent1">
                  <a:lumMod val="75000"/>
                </a:schemeClr>
              </a:solidFill>
            </a:endParaRPr>
          </a:p>
          <a:p>
            <a:endParaRPr lang="en-US" dirty="0">
              <a:solidFill>
                <a:schemeClr val="accent1">
                  <a:lumMod val="75000"/>
                </a:schemeClr>
              </a:solidFill>
            </a:endParaRPr>
          </a:p>
          <a:p>
            <a:endParaRPr lang="en-US" dirty="0">
              <a:solidFill>
                <a:schemeClr val="accent1">
                  <a:lumMod val="60000"/>
                  <a:lumOff val="40000"/>
                </a:schemeClr>
              </a:solidFill>
            </a:endParaRPr>
          </a:p>
        </p:txBody>
      </p:sp>
      <p:cxnSp>
        <p:nvCxnSpPr>
          <p:cNvPr id="10" name="Straight Arrow Connector 9">
            <a:extLst>
              <a:ext uri="{FF2B5EF4-FFF2-40B4-BE49-F238E27FC236}">
                <a16:creationId xmlns:a16="http://schemas.microsoft.com/office/drawing/2014/main" id="{1C0823FE-C7E5-71D7-4060-8399556A21E3}"/>
              </a:ext>
            </a:extLst>
          </p:cNvPr>
          <p:cNvCxnSpPr/>
          <p:nvPr/>
        </p:nvCxnSpPr>
        <p:spPr>
          <a:xfrm>
            <a:off x="8553691" y="2558005"/>
            <a:ext cx="0" cy="5671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7911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2919989" cy="2904779"/>
          </a:xfrm>
          <a:prstGeom prst="rect">
            <a:avLst/>
          </a:prstGeom>
        </p:spPr>
        <p:txBody>
          <a:bodyPr vert="horz" lIns="91440" tIns="45720" rIns="91440" bIns="45720" rtlCol="0" anchor="t">
            <a:normAutofit/>
          </a:bodyPr>
          <a:lstStyle/>
          <a:p>
            <a:pPr>
              <a:lnSpc>
                <a:spcPct val="100000"/>
              </a:lnSpc>
              <a:spcBef>
                <a:spcPts val="1400"/>
              </a:spcBef>
            </a:pPr>
            <a:r>
              <a:rPr lang="en-US" sz="1600" b="0" i="0" dirty="0">
                <a:solidFill>
                  <a:srgbClr val="1F1F1F"/>
                </a:solidFill>
                <a:effectLst/>
                <a:latin typeface="Abadi" panose="020B0604020104020204" pitchFamily="34" charset="0"/>
              </a:rPr>
              <a:t>Data collection-SpaceX API</a:t>
            </a:r>
          </a:p>
          <a:p>
            <a:pPr>
              <a:lnSpc>
                <a:spcPct val="100000"/>
              </a:lnSpc>
              <a:spcBef>
                <a:spcPts val="1400"/>
              </a:spcBef>
            </a:pPr>
            <a:r>
              <a:rPr lang="en-US" sz="1600" dirty="0">
                <a:solidFill>
                  <a:srgbClr val="1F1F1F"/>
                </a:solidFill>
                <a:latin typeface="Abadi" panose="020B0604020104020204" pitchFamily="34" charset="0"/>
              </a:rPr>
              <a:t>Request </a:t>
            </a:r>
            <a:r>
              <a:rPr lang="en-US" sz="1600" dirty="0" err="1">
                <a:solidFill>
                  <a:srgbClr val="1F1F1F"/>
                </a:solidFill>
                <a:latin typeface="Abadi" panose="020B0604020104020204" pitchFamily="34" charset="0"/>
              </a:rPr>
              <a:t>url</a:t>
            </a:r>
            <a:r>
              <a:rPr lang="en-US" sz="1600" dirty="0">
                <a:solidFill>
                  <a:srgbClr val="1F1F1F"/>
                </a:solidFill>
                <a:latin typeface="Abadi" panose="020B0604020104020204" pitchFamily="34" charset="0"/>
              </a:rPr>
              <a:t> to collect and clean the data</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30F4729B-75E6-A69B-CCE7-AA1DD34828C8}"/>
              </a:ext>
            </a:extLst>
          </p:cNvPr>
          <p:cNvPicPr>
            <a:picLocks noChangeAspect="1"/>
          </p:cNvPicPr>
          <p:nvPr/>
        </p:nvPicPr>
        <p:blipFill>
          <a:blip r:embed="rId3"/>
          <a:stretch>
            <a:fillRect/>
          </a:stretch>
        </p:blipFill>
        <p:spPr>
          <a:xfrm>
            <a:off x="6245224" y="2093913"/>
            <a:ext cx="4791075" cy="3905250"/>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1600" b="0" i="0" dirty="0">
                <a:solidFill>
                  <a:srgbClr val="1F1F1F"/>
                </a:solidFill>
                <a:effectLst/>
                <a:latin typeface="Abadi" panose="020B0604020104020204" pitchFamily="34" charset="0"/>
              </a:rPr>
              <a:t>Data collection-Web scraping</a:t>
            </a:r>
          </a:p>
          <a:p>
            <a:pPr marL="0" indent="0">
              <a:buNone/>
            </a:pPr>
            <a:r>
              <a:rPr lang="en-US" sz="1600" dirty="0">
                <a:solidFill>
                  <a:srgbClr val="1F1F1F"/>
                </a:solidFill>
                <a:latin typeface="Abadi" panose="020B0604020104020204" pitchFamily="34" charset="0"/>
              </a:rPr>
              <a:t>Web scrapping with </a:t>
            </a:r>
            <a:r>
              <a:rPr lang="en-US" sz="1600" dirty="0" err="1">
                <a:solidFill>
                  <a:srgbClr val="1F1F1F"/>
                </a:solidFill>
                <a:latin typeface="Abadi" panose="020B0604020104020204" pitchFamily="34" charset="0"/>
              </a:rPr>
              <a:t>beautifulsoup</a:t>
            </a:r>
            <a:endParaRPr lang="en-US" sz="1600" dirty="0">
              <a:solidFill>
                <a:srgbClr val="1F1F1F"/>
              </a:solidFill>
              <a:latin typeface="Abadi" panose="020B0604020104020204" pitchFamily="34" charset="0"/>
            </a:endParaRPr>
          </a:p>
          <a:p>
            <a:r>
              <a:rPr lang="en-US" sz="1600" dirty="0">
                <a:solidFill>
                  <a:srgbClr val="1F1F1F"/>
                </a:solidFill>
                <a:latin typeface="Abadi" panose="020B0604020104020204" pitchFamily="34" charset="0"/>
              </a:rPr>
              <a:t>Table into panda </a:t>
            </a:r>
            <a:r>
              <a:rPr lang="en-US" sz="1600" dirty="0" err="1">
                <a:solidFill>
                  <a:srgbClr val="1F1F1F"/>
                </a:solidFill>
                <a:latin typeface="Abadi" panose="020B0604020104020204" pitchFamily="34" charset="0"/>
              </a:rPr>
              <a:t>dataframe</a:t>
            </a:r>
            <a:endParaRPr lang="en-US" sz="1600" dirty="0">
              <a:solidFill>
                <a:srgbClr val="1F1F1F"/>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8" name="Picture 7">
            <a:extLst>
              <a:ext uri="{FF2B5EF4-FFF2-40B4-BE49-F238E27FC236}">
                <a16:creationId xmlns:a16="http://schemas.microsoft.com/office/drawing/2014/main" id="{9B92CF62-F3B5-F0B4-1A10-65812ADEF8D8}"/>
              </a:ext>
            </a:extLst>
          </p:cNvPr>
          <p:cNvPicPr>
            <a:picLocks noChangeAspect="1"/>
          </p:cNvPicPr>
          <p:nvPr/>
        </p:nvPicPr>
        <p:blipFill>
          <a:blip r:embed="rId3"/>
          <a:stretch>
            <a:fillRect/>
          </a:stretch>
        </p:blipFill>
        <p:spPr>
          <a:xfrm>
            <a:off x="6180211" y="1920298"/>
            <a:ext cx="4562475" cy="395287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1449</TotalTime>
  <Words>1174</Words>
  <Application>Microsoft Office PowerPoint</Application>
  <PresentationFormat>Widescreen</PresentationFormat>
  <Paragraphs>201</Paragraphs>
  <Slides>45</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IBM Plex Mono Text</vt:lpstr>
      <vt:lpstr>Söhne</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Silvia Chan</cp:lastModifiedBy>
  <cp:revision>200</cp:revision>
  <dcterms:created xsi:type="dcterms:W3CDTF">2021-04-29T18:58:34Z</dcterms:created>
  <dcterms:modified xsi:type="dcterms:W3CDTF">2024-02-14T23:38:33Z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